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260" y="-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4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166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9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5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2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3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0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6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07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46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3869-F7FF-47E6-9F3B-4BC243B4570D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A16F2-61BB-4B42-8345-6AEB7492A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47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1980.usnaclasses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docs.google.com/forms/d/1gQ_5xBaE9hJrvRrq92sa6xMdlvT222R4cVecEpiQxJg/ed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docs.google.com/forms/d/1BfCUzgDCpMvedZ8Ku736OXjG_pjXrKUdPStflxSAmAw/ed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klzrqTZt2acCSXyiiarx-j9zo2XxD5DVCzZOx79ccVM/edi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037899-A2AD-49B8-B846-B173E9BE5439}"/>
              </a:ext>
            </a:extLst>
          </p:cNvPr>
          <p:cNvSpPr/>
          <p:nvPr/>
        </p:nvSpPr>
        <p:spPr>
          <a:xfrm>
            <a:off x="448235" y="497542"/>
            <a:ext cx="6024282" cy="8413376"/>
          </a:xfrm>
          <a:prstGeom prst="rect">
            <a:avLst/>
          </a:prstGeom>
          <a:noFill/>
          <a:ln w="1079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66271-4717-43B6-858B-A7AD0F170CD5}"/>
              </a:ext>
            </a:extLst>
          </p:cNvPr>
          <p:cNvSpPr txBox="1"/>
          <p:nvPr/>
        </p:nvSpPr>
        <p:spPr>
          <a:xfrm>
            <a:off x="487310" y="537890"/>
            <a:ext cx="6130653" cy="68018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      </a:t>
            </a:r>
            <a:endParaRPr lang="en-US" dirty="0">
              <a:solidFill>
                <a:srgbClr val="FF0000"/>
              </a:solidFill>
            </a:endParaRPr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/>
              <a:t>Nominations</a:t>
            </a:r>
          </a:p>
          <a:p>
            <a:r>
              <a:rPr lang="en-US" sz="1600" dirty="0"/>
              <a:t>The Nominations Committee (NOMCOM) for the Class of 1980 is </a:t>
            </a:r>
          </a:p>
          <a:p>
            <a:r>
              <a:rPr lang="en-US" sz="1600" dirty="0"/>
              <a:t>accepting candidates for the Class President, Secretary and Outreach &amp; </a:t>
            </a:r>
          </a:p>
          <a:p>
            <a:r>
              <a:rPr lang="en-US" sz="1600" dirty="0"/>
              <a:t>Representation Officer.</a:t>
            </a:r>
          </a:p>
          <a:p>
            <a:endParaRPr lang="en-US" sz="1600" dirty="0"/>
          </a:p>
          <a:p>
            <a:r>
              <a:rPr lang="en-US" sz="2000" b="1" dirty="0"/>
              <a:t>Timeline</a:t>
            </a:r>
          </a:p>
          <a:p>
            <a:r>
              <a:rPr lang="en-US" sz="1600" dirty="0"/>
              <a:t>The timeline for nominations and elections is as follows:</a:t>
            </a:r>
            <a:endParaRPr lang="en-US" sz="1400" dirty="0"/>
          </a:p>
          <a:p>
            <a:r>
              <a:rPr lang="en-US" sz="1600" dirty="0"/>
              <a:t>1 - 15 Feb 2021 – NOMCOM solicits inputs via 1980 Class Website:</a:t>
            </a:r>
          </a:p>
          <a:p>
            <a:r>
              <a:rPr lang="en-US" sz="1600" dirty="0">
                <a:hlinkClick r:id="rId2"/>
              </a:rPr>
              <a:t>http://1980.usnaclasses.net/</a:t>
            </a:r>
            <a:r>
              <a:rPr lang="en-US" sz="1600" dirty="0"/>
              <a:t>. </a:t>
            </a:r>
          </a:p>
          <a:p>
            <a:r>
              <a:rPr lang="en-US" sz="1600" dirty="0"/>
              <a:t>Announcements are sent via All Class Email and Facebook </a:t>
            </a:r>
          </a:p>
          <a:p>
            <a:r>
              <a:rPr lang="en-US" sz="1600" dirty="0"/>
              <a:t>15 Feb - 15 March – NOMCOM interview of candidates</a:t>
            </a:r>
          </a:p>
          <a:p>
            <a:r>
              <a:rPr lang="en-US" sz="1600" dirty="0"/>
              <a:t>16-22 March – Slates are created</a:t>
            </a:r>
          </a:p>
          <a:p>
            <a:r>
              <a:rPr lang="en-US" sz="1600" dirty="0"/>
              <a:t>23 March - 4 April - Voting for Class Officers takes place</a:t>
            </a:r>
          </a:p>
          <a:p>
            <a:r>
              <a:rPr lang="en-US" sz="1600" dirty="0"/>
              <a:t>4 April - Voting Closes at 1159 </a:t>
            </a:r>
          </a:p>
          <a:p>
            <a:r>
              <a:rPr lang="en-US" sz="1600" dirty="0"/>
              <a:t>5-8 April - Notifications of candidates</a:t>
            </a:r>
          </a:p>
          <a:p>
            <a:r>
              <a:rPr lang="en-US" sz="1600" dirty="0"/>
              <a:t>9 April 2021 - Class Notification</a:t>
            </a:r>
          </a:p>
          <a:p>
            <a:r>
              <a:rPr lang="en-US" sz="1600" dirty="0"/>
              <a:t>4-7 Nov 2021 Class Reunion </a:t>
            </a:r>
          </a:p>
          <a:p>
            <a:endParaRPr lang="en-US" sz="1600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1103B2E4-ED08-4116-99A0-87A74E50FA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5896" y="680395"/>
            <a:ext cx="2317102" cy="20448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7BB1D7-3E19-460B-8C0D-9ABAA680D792}"/>
              </a:ext>
            </a:extLst>
          </p:cNvPr>
          <p:cNvSpPr txBox="1"/>
          <p:nvPr/>
        </p:nvSpPr>
        <p:spPr>
          <a:xfrm>
            <a:off x="2335896" y="8032376"/>
            <a:ext cx="2365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Scroll Down to Proceed</a:t>
            </a:r>
          </a:p>
        </p:txBody>
      </p:sp>
    </p:spTree>
    <p:extLst>
      <p:ext uri="{BB962C8B-B14F-4D97-AF65-F5344CB8AC3E}">
        <p14:creationId xmlns:p14="http://schemas.microsoft.com/office/powerpoint/2010/main" val="696979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4CA1196-48E0-49DA-B556-E1C9054439E1}"/>
              </a:ext>
            </a:extLst>
          </p:cNvPr>
          <p:cNvSpPr/>
          <p:nvPr/>
        </p:nvSpPr>
        <p:spPr>
          <a:xfrm>
            <a:off x="591673" y="1551247"/>
            <a:ext cx="5818092" cy="8156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         President Qualifications</a:t>
            </a:r>
          </a:p>
          <a:p>
            <a:endParaRPr lang="en-US" dirty="0"/>
          </a:p>
          <a:p>
            <a:r>
              <a:rPr lang="en-US" sz="1200" dirty="0"/>
              <a:t>The ideal candidate for Class President should have the following attributes:</a:t>
            </a:r>
          </a:p>
          <a:p>
            <a:endParaRPr lang="en-US" sz="1200" dirty="0"/>
          </a:p>
          <a:p>
            <a:r>
              <a:rPr lang="en-US" sz="1200" dirty="0"/>
              <a:t>1.  Shall be a USNA Alumni Association Member of the Class of 1980.  </a:t>
            </a:r>
          </a:p>
          <a:p>
            <a:r>
              <a:rPr lang="en-US" sz="1200" dirty="0"/>
              <a:t>2.  Should be a financial supporter of the Naval Academy via the Naval Academy Foundation or other giving activity sanctioned by USNA.</a:t>
            </a:r>
          </a:p>
          <a:p>
            <a:r>
              <a:rPr lang="en-US" sz="1200" dirty="0"/>
              <a:t>3.  Should have been engaged in Naval Academy activities since graduation (i.e. Blue and Gold Program, Alumni Association involvement, Board of Trustees involvement, Local Chapter involvement, Class Rep/Company Rep involvement, Reunion involvement).</a:t>
            </a:r>
          </a:p>
          <a:p>
            <a:endParaRPr lang="en-US" sz="1200" dirty="0"/>
          </a:p>
          <a:p>
            <a:r>
              <a:rPr lang="en-US" sz="1200" b="1" dirty="0"/>
              <a:t>Duties</a:t>
            </a:r>
          </a:p>
          <a:p>
            <a:r>
              <a:rPr lang="en-US" sz="1200" dirty="0"/>
              <a:t>The President shall:</a:t>
            </a:r>
          </a:p>
          <a:p>
            <a:r>
              <a:rPr lang="en-US" sz="1200" dirty="0"/>
              <a:t>1.  Be the primary representative for the Class in all affairs of the Class including interaction with the USNA and USNAA.</a:t>
            </a:r>
          </a:p>
          <a:p>
            <a:r>
              <a:rPr lang="en-US" sz="1200" dirty="0"/>
              <a:t>2.  Be an active member of the Council of Class Presidents (COCP), an organization that is supportive of USNAAA.</a:t>
            </a:r>
          </a:p>
          <a:p>
            <a:r>
              <a:rPr lang="en-US" sz="1200" dirty="0"/>
              <a:t>3.  Preside over all meetings of the Council and Class or notify the Vice President of their unavailability.</a:t>
            </a:r>
          </a:p>
          <a:p>
            <a:r>
              <a:rPr lang="en-US" sz="1200" dirty="0"/>
              <a:t>4.  Sign instruments necessary or expedient to manage Class business in consultation with the Council.</a:t>
            </a:r>
          </a:p>
          <a:p>
            <a:r>
              <a:rPr lang="en-US" sz="1200" dirty="0"/>
              <a:t>5.  Establish committees, in consultation with the Council, to efficiently conduct Class business.</a:t>
            </a:r>
          </a:p>
          <a:p>
            <a:r>
              <a:rPr lang="en-US" sz="1200" dirty="0"/>
              <a:t>6.  Have the power to nominate an eligible Class member to fill any unscheduled vacancies on the Council which may occur during his /her term of office. Those nominated must be a Class member who meets the qualifications outlined in these By-Laws of the position being </a:t>
            </a:r>
          </a:p>
          <a:p>
            <a:r>
              <a:rPr lang="en-US" sz="1200" dirty="0"/>
              <a:t>filled. Nominees will be presented to the Council, which will vote on the nominee and be accepted by a majority vote. If a majority vote is not achieved, the President will offer additional nominations until one is accepted by a majority vote.</a:t>
            </a:r>
          </a:p>
          <a:p>
            <a:r>
              <a:rPr lang="en-US" sz="1200" dirty="0"/>
              <a:t>7.  Perform other duties as necessary and appropriate.</a:t>
            </a:r>
            <a:endParaRPr lang="en-US" dirty="0"/>
          </a:p>
          <a:p>
            <a:endParaRPr lang="en-US" dirty="0"/>
          </a:p>
          <a:p>
            <a:r>
              <a:rPr lang="en-US" sz="2000" dirty="0"/>
              <a:t>Nominate yourself or another classmate for President </a:t>
            </a:r>
          </a:p>
          <a:p>
            <a:r>
              <a:rPr lang="en-US" b="1" dirty="0">
                <a:hlinkClick r:id="rId2"/>
              </a:rPr>
              <a:t>Click Here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                                                                                      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DD683A-A4F6-4E70-AA24-9FE8C8F6D3AD}"/>
              </a:ext>
            </a:extLst>
          </p:cNvPr>
          <p:cNvSpPr/>
          <p:nvPr/>
        </p:nvSpPr>
        <p:spPr>
          <a:xfrm>
            <a:off x="448235" y="497542"/>
            <a:ext cx="6024282" cy="8413376"/>
          </a:xfrm>
          <a:prstGeom prst="rect">
            <a:avLst/>
          </a:prstGeom>
          <a:noFill/>
          <a:ln w="1079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272D28D1-672B-42B7-933A-2D42BCDF3C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380" y="590753"/>
            <a:ext cx="1253344" cy="1106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501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F2A2FC-B47A-4F9F-9F94-222351EBFE57}"/>
              </a:ext>
            </a:extLst>
          </p:cNvPr>
          <p:cNvSpPr/>
          <p:nvPr/>
        </p:nvSpPr>
        <p:spPr>
          <a:xfrm>
            <a:off x="519951" y="1941408"/>
            <a:ext cx="600635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         Secretary Qualifications</a:t>
            </a:r>
          </a:p>
          <a:p>
            <a:endParaRPr lang="en-US" dirty="0"/>
          </a:p>
          <a:p>
            <a:r>
              <a:rPr lang="en-US" sz="1200" dirty="0"/>
              <a:t>The ideal candidate for Class Secretary should have the following attributes: </a:t>
            </a:r>
          </a:p>
          <a:p>
            <a:endParaRPr lang="en-US" sz="1200" dirty="0"/>
          </a:p>
          <a:p>
            <a:r>
              <a:rPr lang="en-US" sz="1200" dirty="0"/>
              <a:t>1.  Shall be a USNA Alumni Association Member of the Class of 1980. </a:t>
            </a:r>
          </a:p>
          <a:p>
            <a:r>
              <a:rPr lang="en-US" sz="1200" dirty="0"/>
              <a:t>2.  Should be a financial supporter of the Naval Academy via the Naval Academy Foundation or other giving activity sanctioned by USNA.</a:t>
            </a:r>
          </a:p>
          <a:p>
            <a:r>
              <a:rPr lang="en-US" sz="1200" dirty="0"/>
              <a:t>3.  Should have been engaged in Academy activities since graduation (i.e. Blue and Gold Program, Alumni Association involvement, Board of Trustees involvement, Local Chapter involvement, Class Rep/ Company Rep involvement, Reunion involvement). </a:t>
            </a:r>
          </a:p>
          <a:p>
            <a:endParaRPr lang="en-US" sz="1600" dirty="0"/>
          </a:p>
          <a:p>
            <a:r>
              <a:rPr lang="en-US" sz="1200" b="1" dirty="0"/>
              <a:t>Duties</a:t>
            </a:r>
          </a:p>
          <a:p>
            <a:r>
              <a:rPr lang="en-US" sz="1200" dirty="0"/>
              <a:t>The Secretary shall:</a:t>
            </a:r>
          </a:p>
          <a:p>
            <a:r>
              <a:rPr lang="en-US" sz="1200" dirty="0"/>
              <a:t>1.  Keep a record and publish the minutes of all Class and Council meetings.</a:t>
            </a:r>
          </a:p>
          <a:p>
            <a:r>
              <a:rPr lang="en-US" sz="1200" dirty="0"/>
              <a:t>2.  Maintain all appropriate historical records of the Class other than those required by the Treasurer.</a:t>
            </a:r>
          </a:p>
          <a:p>
            <a:r>
              <a:rPr lang="en-US" sz="1200" dirty="0"/>
              <a:t>3.  Serve as Corresponding Secretary for the Council.</a:t>
            </a:r>
          </a:p>
          <a:p>
            <a:r>
              <a:rPr lang="en-US" sz="1200" dirty="0"/>
              <a:t>4.  Provide the USNAAA with regular content to be published in “Shipmate” or other forums.</a:t>
            </a:r>
          </a:p>
          <a:p>
            <a:r>
              <a:rPr lang="en-US" sz="1200" dirty="0"/>
              <a:t>5.  Coordinate with Company Representatives, maintain a current Class Registry that includes deceased classmates and family members as appropriate.</a:t>
            </a:r>
          </a:p>
          <a:p>
            <a:r>
              <a:rPr lang="en-US" sz="1200" dirty="0"/>
              <a:t>6.  Work with the Council to ensure that assistance to Classmates in need takes place.</a:t>
            </a:r>
          </a:p>
          <a:p>
            <a:r>
              <a:rPr lang="en-US" sz="1200" dirty="0"/>
              <a:t>7.  Be responsible for any committees assigned by the President or Council.</a:t>
            </a:r>
          </a:p>
          <a:p>
            <a:endParaRPr lang="en-US" dirty="0"/>
          </a:p>
          <a:p>
            <a:r>
              <a:rPr lang="en-US" sz="2000" dirty="0"/>
              <a:t>Nominate yourself or another classmate for Secretary</a:t>
            </a:r>
          </a:p>
          <a:p>
            <a:r>
              <a:rPr lang="en-US" b="1" dirty="0">
                <a:hlinkClick r:id="rId2"/>
              </a:rPr>
              <a:t>Click Here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                                                                                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E60CC0-AEFC-4C56-9E38-CB9445993DC9}"/>
              </a:ext>
            </a:extLst>
          </p:cNvPr>
          <p:cNvSpPr/>
          <p:nvPr/>
        </p:nvSpPr>
        <p:spPr>
          <a:xfrm>
            <a:off x="416859" y="451494"/>
            <a:ext cx="6024282" cy="8413376"/>
          </a:xfrm>
          <a:prstGeom prst="rect">
            <a:avLst/>
          </a:prstGeom>
          <a:noFill/>
          <a:ln w="1079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5BABDAB-0EE9-45B2-AE85-2F225D246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088" y="530520"/>
            <a:ext cx="1653961" cy="145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46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5BABDAB-0EE9-45B2-AE85-2F225D246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088" y="530520"/>
            <a:ext cx="1653961" cy="145964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F2A2FC-B47A-4F9F-9F94-222351EBFE57}"/>
              </a:ext>
            </a:extLst>
          </p:cNvPr>
          <p:cNvSpPr/>
          <p:nvPr/>
        </p:nvSpPr>
        <p:spPr>
          <a:xfrm>
            <a:off x="519951" y="1941408"/>
            <a:ext cx="6006353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    </a:t>
            </a:r>
            <a:r>
              <a:rPr lang="en-US" sz="2000" dirty="0"/>
              <a:t>Outreach &amp; Representation Officer Qualifications</a:t>
            </a:r>
          </a:p>
          <a:p>
            <a:endParaRPr lang="en-US" dirty="0"/>
          </a:p>
          <a:p>
            <a:r>
              <a:rPr lang="en-US" sz="1200" dirty="0"/>
              <a:t>The ideal candidate for Class Outreach &amp; Representation Officer should have the following attributes: </a:t>
            </a:r>
          </a:p>
          <a:p>
            <a:endParaRPr lang="en-US" sz="1200" dirty="0"/>
          </a:p>
          <a:p>
            <a:r>
              <a:rPr lang="en-US" sz="1200" dirty="0"/>
              <a:t>1.  Shall be a USNA Alumni Association Member of the Class of 1980. </a:t>
            </a:r>
          </a:p>
          <a:p>
            <a:r>
              <a:rPr lang="en-US" sz="1200" dirty="0"/>
              <a:t>2.  Should be a financial supporter of the Naval Academy via the Naval Academy Foundation or other giving activity sanctioned by USNA.</a:t>
            </a:r>
          </a:p>
          <a:p>
            <a:r>
              <a:rPr lang="en-US" sz="1200" dirty="0"/>
              <a:t>3.  Should have been engaged in Academy activities since graduation</a:t>
            </a:r>
          </a:p>
          <a:p>
            <a:r>
              <a:rPr lang="en-US" sz="1200" dirty="0"/>
              <a:t>(i.e. Blue and Gold Program, Alumni Association involvement, Board </a:t>
            </a:r>
          </a:p>
          <a:p>
            <a:r>
              <a:rPr lang="en-US" sz="1200" dirty="0"/>
              <a:t>of Trustees involvement, Local Chapter involvement, Class Rep/ Company Rep involvement, Reunion involvement). </a:t>
            </a:r>
          </a:p>
          <a:p>
            <a:endParaRPr lang="en-US" sz="1200" dirty="0"/>
          </a:p>
          <a:p>
            <a:r>
              <a:rPr lang="en-US" sz="1200" b="1" dirty="0"/>
              <a:t>Duties</a:t>
            </a:r>
          </a:p>
          <a:p>
            <a:r>
              <a:rPr lang="en-US" sz="1200" dirty="0"/>
              <a:t>The Outreach &amp; Representation Office shall:</a:t>
            </a:r>
          </a:p>
          <a:p>
            <a:r>
              <a:rPr lang="en-US" sz="1200" dirty="0"/>
              <a:t>1.  Ensure the Council considers representation in all aspects of its business; to include: </a:t>
            </a:r>
          </a:p>
          <a:p>
            <a:r>
              <a:rPr lang="en-US" sz="1200" dirty="0"/>
              <a:t>	Appointing Council members;</a:t>
            </a:r>
          </a:p>
          <a:p>
            <a:r>
              <a:rPr lang="en-US" sz="1200" dirty="0"/>
              <a:t>	Approving Committee leadership positions; and</a:t>
            </a:r>
          </a:p>
          <a:p>
            <a:r>
              <a:rPr lang="en-US" sz="1200" dirty="0"/>
              <a:t>	Approving Class functions and events.</a:t>
            </a:r>
          </a:p>
          <a:p>
            <a:r>
              <a:rPr lang="en-US" sz="1200" dirty="0"/>
              <a:t>2.  Perform other duties as necessary and appropriate.</a:t>
            </a:r>
          </a:p>
          <a:p>
            <a:r>
              <a:rPr lang="en-US" sz="1200" dirty="0"/>
              <a:t>3.  Be responsible for any committees assigned by the President or Council.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2000" dirty="0"/>
              <a:t>Nominate yourself or another classmate for Outreach &amp; Representation Officer </a:t>
            </a:r>
          </a:p>
          <a:p>
            <a:r>
              <a:rPr lang="en-US" b="1">
                <a:hlinkClick r:id="rId3"/>
              </a:rPr>
              <a:t>Click </a:t>
            </a:r>
            <a:r>
              <a:rPr lang="en-US" b="1" dirty="0">
                <a:hlinkClick r:id="rId3"/>
              </a:rPr>
              <a:t>Here</a:t>
            </a:r>
            <a:endParaRPr lang="en-US" b="1" dirty="0"/>
          </a:p>
          <a:p>
            <a:endParaRPr lang="en-US" b="1" dirty="0"/>
          </a:p>
          <a:p>
            <a:r>
              <a:rPr lang="en-US" dirty="0"/>
              <a:t>                                                                                        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E60CC0-AEFC-4C56-9E38-CB9445993DC9}"/>
              </a:ext>
            </a:extLst>
          </p:cNvPr>
          <p:cNvSpPr/>
          <p:nvPr/>
        </p:nvSpPr>
        <p:spPr>
          <a:xfrm>
            <a:off x="416859" y="451494"/>
            <a:ext cx="6024282" cy="8413376"/>
          </a:xfrm>
          <a:prstGeom prst="rect">
            <a:avLst/>
          </a:prstGeom>
          <a:noFill/>
          <a:ln w="1079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3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697</TotalTime>
  <Words>861</Words>
  <Application>Microsoft Office PowerPoint</Application>
  <PresentationFormat>On-screen Show (4:3)</PresentationFormat>
  <Paragraphs>97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Personius</dc:creator>
  <cp:lastModifiedBy>Bill Personius</cp:lastModifiedBy>
  <cp:revision>66</cp:revision>
  <dcterms:created xsi:type="dcterms:W3CDTF">2020-07-23T00:23:51Z</dcterms:created>
  <dcterms:modified xsi:type="dcterms:W3CDTF">2021-01-25T20:44:09Z</dcterms:modified>
</cp:coreProperties>
</file>