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9" r:id="rId4"/>
    <p:sldId id="258" r:id="rId5"/>
    <p:sldId id="259" r:id="rId6"/>
    <p:sldId id="261" r:id="rId7"/>
    <p:sldId id="268" r:id="rId8"/>
    <p:sldId id="262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27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B1268-38A2-E944-97C1-8CB564131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6C43E-7D7C-D340-A414-44A02B531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A2C71-819B-2F49-94CC-D2184BBF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6B9DA-E491-C24E-96FA-DCB79E96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70272-8E39-0148-8D9B-AE1331FC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7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712DE-6A3C-5A4E-8FD2-7F77F0ECB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A35A4-5B33-8C4B-9C03-94075B4D4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45001-DCCC-4D43-859B-9CAA4384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5C68E-8A74-0745-AEBD-D1FD3765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05A08-5786-3442-BB23-162E1ABF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4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840206-0D4C-AE40-94B3-5FCE63F89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C0E78-3E0A-954F-B3B4-7FE436A78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6BE37-1DD4-BE48-9283-510DA837B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BC047-6BF7-9D4C-9C1C-A1566BA5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5AA9E-55BF-F945-BEA2-DE98BE76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799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7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9825E-53E1-2749-BBAB-F300E5DA6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FD003-64FE-8B4D-B50D-BE877AE7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F161B-B622-3145-8051-572913DD7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F038D-7F99-E047-BA0D-1A9B78723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6A634-D700-2842-9D89-D7F9CF1B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826B-18EC-384F-836C-F4255C83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8EDA4-ECA7-4E4C-ABAB-B04A40F92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01355-20CF-9A47-997A-15E4F864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81017-61CD-F349-A0D5-A9E9FC33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2FF49-FDD7-3341-9FBC-470D382F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67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555B-8892-BF46-A647-89E95B353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C1EC6-4414-BC41-82A0-1CD74D8D3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34C2A-84DA-1743-A8F9-9115684B1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3E0BB-DDDE-4444-A752-59D3ECB45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04EFA-61C3-884A-9386-5B702D30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001F9-DFD8-BC41-A4EA-00B390DD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3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B7ADB-71E9-E542-8BB9-0F08A226B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FEB74-989C-1844-976F-F7A0C883E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0E346-0470-8349-A30F-0FA34F9F4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F05BC1-1249-4E46-B535-508ECADE8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3D2B1-4996-544A-B91F-74AD677D8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CD333-312E-7548-8175-6BFB48CF0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F6778-DBA0-8E47-8518-F8153AE0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00146-13E1-1B4D-BB40-B28BA95C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0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B7F89-3899-9C4B-8F6C-DEC102FE9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AF37C-54BF-A047-A132-F45383E31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72C07-5E52-3E40-97DC-384AA9C6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CFDB1-B3E6-C649-9671-ADE92BC1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1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250A8D-91B3-F443-B3EF-959C298B5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F1666C-3E32-2945-9E76-6499CD9D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53C60-40BF-3C4C-9C7C-9F77CF13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11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E719E-4045-CB4D-93EB-7519E5FF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A1BC9-0C47-1242-9515-562DB1515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93422-8FFF-D44F-A637-906C99B15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BE0D5-425C-0B40-804F-503DF0DD1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C3B97-3843-354A-91B3-4139A6690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02B3B-BE09-554E-8390-9B606122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8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B34B-4460-6640-8A92-F6CE826FA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BF0C10-DA93-3F4D-9AD0-8FB212004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198D2-E6F9-1E4C-8007-148948D5B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FFBFC-DA46-F84E-8477-333BE01EA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F022A-7363-8147-A443-988F79BFD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AB0C5-33E4-534B-9C10-B87819A0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CFF194-F06A-1346-A101-8CDB551C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E0729-8C62-A94F-B303-B096CBE65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87BD0-242F-F143-85F0-4B166C041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1A5E3-55D6-FC42-AEFA-6A45DCE74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F6163-F44C-E04A-AB78-9E2354295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3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3.0/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commons.wikimedia.org/wiki/File:Echo_curation_alt_check_mark.sv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.png"/><Relationship Id="rId5" Type="http://schemas.openxmlformats.org/officeDocument/2006/relationships/hyperlink" Target="http://commons.wikimedia.org/wiki/File:Blank_Calendar_page_icon.svg?uselang=es" TargetMode="External"/><Relationship Id="rId10" Type="http://schemas.openxmlformats.org/officeDocument/2006/relationships/image" Target="../media/image7.sv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6100" b="1" dirty="0">
                <a:latin typeface="Bookman Old Style" panose="02050604050505020204" pitchFamily="18" charset="0"/>
              </a:rPr>
              <a:t>U.S. Naval Academy</a:t>
            </a:r>
            <a:br>
              <a:rPr lang="en-US" sz="6100" b="1" dirty="0">
                <a:latin typeface="Bookman Old Style" panose="02050604050505020204" pitchFamily="18" charset="0"/>
              </a:rPr>
            </a:br>
            <a:r>
              <a:rPr lang="en-US" sz="6100" b="1" dirty="0">
                <a:latin typeface="Bookman Old Style" panose="02050604050505020204" pitchFamily="18" charset="0"/>
              </a:rPr>
              <a:t>Class of 1980</a:t>
            </a:r>
            <a:br>
              <a:rPr lang="en-US" sz="6100" b="1" dirty="0">
                <a:latin typeface="Bookman Old Style" panose="02050604050505020204" pitchFamily="18" charset="0"/>
              </a:rPr>
            </a:br>
            <a:r>
              <a:rPr lang="en-US" sz="6100" b="1" dirty="0">
                <a:latin typeface="Bookman Old Style" panose="02050604050505020204" pitchFamily="18" charset="0"/>
              </a:rPr>
              <a:t>Annual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Autofit/>
          </a:bodyPr>
          <a:lstStyle/>
          <a:p>
            <a:endParaRPr lang="en-US" sz="1600" dirty="0">
              <a:latin typeface="Bookman Old Style" panose="02050604050505020204" pitchFamily="18" charset="0"/>
            </a:endParaRPr>
          </a:p>
          <a:p>
            <a:r>
              <a:rPr lang="en-US" sz="1600" dirty="0">
                <a:latin typeface="Bookman Old Style" panose="02050604050505020204" pitchFamily="18" charset="0"/>
              </a:rPr>
              <a:t>November 5, 2021</a:t>
            </a:r>
          </a:p>
          <a:p>
            <a:r>
              <a:rPr lang="en-US" sz="1600" dirty="0" err="1">
                <a:latin typeface="Bookman Old Style" panose="02050604050505020204" pitchFamily="18" charset="0"/>
              </a:rPr>
              <a:t>Mitscher</a:t>
            </a:r>
            <a:r>
              <a:rPr lang="en-US" sz="1600" dirty="0">
                <a:latin typeface="Bookman Old Style" panose="02050604050505020204" pitchFamily="18" charset="0"/>
              </a:rPr>
              <a:t> Hall</a:t>
            </a:r>
          </a:p>
          <a:p>
            <a:endParaRPr lang="en-US" sz="1600" dirty="0">
              <a:latin typeface="Bookman Old Style" panose="020506040505050202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B3437534-3501-434F-8695-BDC028E3D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961" y="4315612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96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0E42565C-E3CC-4EF0-8093-88FCC788A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8027347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6DDE162-39E2-4941-A564-5687C415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160" y="1168401"/>
            <a:ext cx="8743662" cy="492125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New By-Laws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Filled five elected positions</a:t>
            </a:r>
          </a:p>
          <a:p>
            <a:pPr marL="3429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Focused on the Reunion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Will be filling four appointed positions</a:t>
            </a:r>
          </a:p>
          <a:p>
            <a:pPr marL="3429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Will solicit volunteers with certain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Re-invigorated Company Reps Participation</a:t>
            </a:r>
          </a:p>
          <a:p>
            <a:pPr marL="3429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Improve Comms and Feedback</a:t>
            </a:r>
          </a:p>
          <a:p>
            <a:pPr marL="3429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Likely to add Battalion Reps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Add-On to 2021-2022</a:t>
            </a:r>
          </a:p>
          <a:p>
            <a:pPr marL="3429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Janie Mines – First Class of ‘80 </a:t>
            </a:r>
          </a:p>
          <a:p>
            <a:pPr marL="0" lvl="1">
              <a:spcBef>
                <a:spcPts val="1000"/>
              </a:spcBef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		       </a:t>
            </a:r>
            <a:r>
              <a:rPr lang="en-US" sz="24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Distinguished Grad!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kern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kern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EBD785D-D1FD-C04B-9292-186B2A340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2666" y="1562716"/>
            <a:ext cx="3295650" cy="55879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6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</a:t>
            </a:r>
            <a:br>
              <a:rPr lang="en-US" sz="36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en-US" sz="36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Governance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3231A2F4-E608-446B-BA61-772C05CD0F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822" y="2978193"/>
            <a:ext cx="2227177" cy="206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444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ld medal">
            <a:extLst>
              <a:ext uri="{FF2B5EF4-FFF2-40B4-BE49-F238E27FC236}">
                <a16:creationId xmlns:a16="http://schemas.microsoft.com/office/drawing/2014/main" id="{C9E086AD-3C69-F947-B11B-F3B51847BD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Bodoni MT Black" panose="02070A03080606020203" pitchFamily="18" charset="0"/>
              </a:rPr>
              <a:t>PAST PRESIDENT RECOGNITION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2CABE237-258F-4640-9225-3BFAEB025C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788" y="1959466"/>
            <a:ext cx="2488395" cy="230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99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crophone with stage lights">
            <a:extLst>
              <a:ext uri="{FF2B5EF4-FFF2-40B4-BE49-F238E27FC236}">
                <a16:creationId xmlns:a16="http://schemas.microsoft.com/office/drawing/2014/main" id="{DA7CA421-A2BA-4B59-B9D6-766169F63E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60" b="918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Bodoni MT Black" panose="02070A03080606020203" pitchFamily="18" charset="0"/>
              </a:rPr>
              <a:t>OPEN MICROPHONE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0BB1963-517A-41E7-B7A7-5933A4A7B8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16016"/>
            <a:ext cx="2668141" cy="247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0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800" kern="1200" cap="none" dirty="0">
                <a:solidFill>
                  <a:schemeClr val="tx1"/>
                </a:solidFill>
                <a:latin typeface="Bookman Old Style" panose="02050604050505020204" pitchFamily="18" charset="0"/>
              </a:rPr>
              <a:t>Meeting Agenda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ookman Old Style" panose="02050604050505020204" pitchFamily="18" charset="0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230" y="885628"/>
            <a:ext cx="7105564" cy="43004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Welcome			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Reunion Update		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2021 – 2022	                         10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Treasurer’s Report		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Secretary’s Report		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Outreach Officer’s Report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Governance		       10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Recognition				5 Mins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Open Microphone	                10 Mins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EB39DA9F-939F-43C3-B6B5-1B684B0D2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286" y="3362187"/>
            <a:ext cx="2252500" cy="208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lant&#10;&#10;Description automatically generated">
            <a:extLst>
              <a:ext uri="{FF2B5EF4-FFF2-40B4-BE49-F238E27FC236}">
                <a16:creationId xmlns:a16="http://schemas.microsoft.com/office/drawing/2014/main" id="{110BF303-9072-6642-8F15-F86279F84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764" y="1897669"/>
            <a:ext cx="4011236" cy="227603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91FEE9C-B394-1845-A541-8546351782FB}"/>
              </a:ext>
            </a:extLst>
          </p:cNvPr>
          <p:cNvGrpSpPr/>
          <p:nvPr/>
        </p:nvGrpSpPr>
        <p:grpSpPr>
          <a:xfrm>
            <a:off x="3897624" y="1718514"/>
            <a:ext cx="4396751" cy="2912715"/>
            <a:chOff x="3630705" y="416112"/>
            <a:chExt cx="4731871" cy="3519406"/>
          </a:xfrm>
        </p:grpSpPr>
        <p:pic>
          <p:nvPicPr>
            <p:cNvPr id="5" name="Picture 4" descr="A person walking in a flooded street&#10;&#10;Description automatically generated with low confidence">
              <a:extLst>
                <a:ext uri="{FF2B5EF4-FFF2-40B4-BE49-F238E27FC236}">
                  <a16:creationId xmlns:a16="http://schemas.microsoft.com/office/drawing/2014/main" id="{7668EE43-6D09-7C40-AB1B-3A18AADBCF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30705" y="416112"/>
              <a:ext cx="4731871" cy="315007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5A802D4-065A-A740-8C14-0C767E011688}"/>
                </a:ext>
              </a:extLst>
            </p:cNvPr>
            <p:cNvSpPr txBox="1"/>
            <p:nvPr/>
          </p:nvSpPr>
          <p:spPr>
            <a:xfrm>
              <a:off x="3630705" y="3566186"/>
              <a:ext cx="4193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Photo by Paul W. Gillespie, Capital Gazette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4D3417A-BD76-EF47-AA14-F31D4FCF17C1}"/>
              </a:ext>
            </a:extLst>
          </p:cNvPr>
          <p:cNvGrpSpPr/>
          <p:nvPr/>
        </p:nvGrpSpPr>
        <p:grpSpPr>
          <a:xfrm>
            <a:off x="203114" y="1311653"/>
            <a:ext cx="3054401" cy="5335567"/>
            <a:chOff x="40409" y="1194609"/>
            <a:chExt cx="3054401" cy="533556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A51D7904-184E-7745-967A-2D5FCF0B97AA}"/>
                </a:ext>
              </a:extLst>
            </p:cNvPr>
            <p:cNvGrpSpPr/>
            <p:nvPr/>
          </p:nvGrpSpPr>
          <p:grpSpPr>
            <a:xfrm>
              <a:off x="40409" y="1194609"/>
              <a:ext cx="1952616" cy="2234391"/>
              <a:chOff x="4555760" y="2690251"/>
              <a:chExt cx="2168890" cy="2782166"/>
            </a:xfrm>
          </p:grpSpPr>
          <p:pic>
            <p:nvPicPr>
              <p:cNvPr id="22" name="Picture 21" descr="A picture containing candelabrum&#10;&#10;Description automatically generated">
                <a:extLst>
                  <a:ext uri="{FF2B5EF4-FFF2-40B4-BE49-F238E27FC236}">
                    <a16:creationId xmlns:a16="http://schemas.microsoft.com/office/drawing/2014/main" id="{8D19F319-88B4-5949-9E34-750CAFBC78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837473B0-CC2E-450A-ABE3-18F120FF3D39}">
                    <a1611:picAttrSrcUrl xmlns:a1611="http://schemas.microsoft.com/office/drawing/2016/11/main" r:id="rId5"/>
                  </a:ext>
                </a:extLst>
              </a:blip>
              <a:stretch>
                <a:fillRect/>
              </a:stretch>
            </p:blipFill>
            <p:spPr>
              <a:xfrm>
                <a:off x="4555760" y="2690251"/>
                <a:ext cx="2168890" cy="2607049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C4D16DD-30F2-2F4B-87B5-72D7CC1B31CA}"/>
                  </a:ext>
                </a:extLst>
              </p:cNvPr>
              <p:cNvSpPr txBox="1"/>
              <p:nvPr/>
            </p:nvSpPr>
            <p:spPr>
              <a:xfrm>
                <a:off x="4690230" y="3993776"/>
                <a:ext cx="1952616" cy="103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September</a:t>
                </a:r>
              </a:p>
              <a:p>
                <a:pPr algn="ctr"/>
                <a:r>
                  <a:rPr lang="en-US" sz="2400" b="1" dirty="0"/>
                  <a:t>2020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54764EE-61A3-3D4A-8D96-3DA72BE314C1}"/>
                  </a:ext>
                </a:extLst>
              </p:cNvPr>
              <p:cNvSpPr txBox="1"/>
              <p:nvPr/>
            </p:nvSpPr>
            <p:spPr>
              <a:xfrm>
                <a:off x="5208014" y="3671236"/>
                <a:ext cx="864381" cy="1801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800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78DE5E3-A3D9-5C4A-8EBB-F67F067DA043}"/>
                </a:ext>
              </a:extLst>
            </p:cNvPr>
            <p:cNvGrpSpPr/>
            <p:nvPr/>
          </p:nvGrpSpPr>
          <p:grpSpPr>
            <a:xfrm>
              <a:off x="676097" y="3016928"/>
              <a:ext cx="2418713" cy="3513248"/>
              <a:chOff x="676097" y="2365766"/>
              <a:chExt cx="2418713" cy="3513248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77257EC-1BBF-C04E-948E-5DDE30E68B8C}"/>
                  </a:ext>
                </a:extLst>
              </p:cNvPr>
              <p:cNvGrpSpPr/>
              <p:nvPr/>
            </p:nvGrpSpPr>
            <p:grpSpPr>
              <a:xfrm>
                <a:off x="676097" y="2365766"/>
                <a:ext cx="1757908" cy="1869739"/>
                <a:chOff x="4555760" y="2690251"/>
                <a:chExt cx="2168890" cy="2607049"/>
              </a:xfrm>
            </p:grpSpPr>
            <p:pic>
              <p:nvPicPr>
                <p:cNvPr id="17" name="Picture 16" descr="A picture containing candelabrum&#10;&#10;Description automatically generated">
                  <a:extLst>
                    <a:ext uri="{FF2B5EF4-FFF2-40B4-BE49-F238E27FC236}">
                      <a16:creationId xmlns:a16="http://schemas.microsoft.com/office/drawing/2014/main" id="{58EA1E8B-6F85-4547-8FDF-258EB5F7C3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55760" y="2690251"/>
                  <a:ext cx="2168890" cy="2607049"/>
                </a:xfrm>
                <a:prstGeom prst="rect">
                  <a:avLst/>
                </a:prstGeom>
              </p:spPr>
            </p:pic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36A277C-BB98-D84E-90DF-4D28B1C87A02}"/>
                    </a:ext>
                  </a:extLst>
                </p:cNvPr>
                <p:cNvSpPr txBox="1"/>
                <p:nvPr/>
              </p:nvSpPr>
              <p:spPr>
                <a:xfrm>
                  <a:off x="4690230" y="3993776"/>
                  <a:ext cx="1952616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b="1" dirty="0"/>
                    <a:t>April</a:t>
                  </a:r>
                </a:p>
                <a:p>
                  <a:pPr algn="ctr"/>
                  <a:r>
                    <a:rPr lang="en-US" sz="2800" b="1" dirty="0"/>
                    <a:t>2021</a:t>
                  </a:r>
                </a:p>
              </p:txBody>
            </p:sp>
          </p:grp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A5AC73A-EDBB-034C-AE79-2B5C1D6E7930}"/>
                  </a:ext>
                </a:extLst>
              </p:cNvPr>
              <p:cNvSpPr txBox="1"/>
              <p:nvPr/>
            </p:nvSpPr>
            <p:spPr>
              <a:xfrm>
                <a:off x="1113376" y="2929374"/>
                <a:ext cx="1285356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800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6B1A7988-935A-294C-8C35-A8F06C0E0401}"/>
                  </a:ext>
                </a:extLst>
              </p:cNvPr>
              <p:cNvGrpSpPr/>
              <p:nvPr/>
            </p:nvGrpSpPr>
            <p:grpSpPr>
              <a:xfrm>
                <a:off x="1113376" y="4134097"/>
                <a:ext cx="1981434" cy="1694447"/>
                <a:chOff x="4555760" y="2690251"/>
                <a:chExt cx="2168890" cy="2607049"/>
              </a:xfrm>
            </p:grpSpPr>
            <p:pic>
              <p:nvPicPr>
                <p:cNvPr id="11" name="Picture 10" descr="A picture containing candelabrum&#10;&#10;Description automatically generated">
                  <a:extLst>
                    <a:ext uri="{FF2B5EF4-FFF2-40B4-BE49-F238E27FC236}">
                      <a16:creationId xmlns:a16="http://schemas.microsoft.com/office/drawing/2014/main" id="{A0560AF4-9749-5647-83EC-2038A274836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555760" y="2690251"/>
                  <a:ext cx="2168890" cy="2607049"/>
                </a:xfrm>
                <a:prstGeom prst="rect">
                  <a:avLst/>
                </a:prstGeom>
              </p:spPr>
            </p:pic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449ABC1-74A2-A54A-87C2-A18DA5463890}"/>
                    </a:ext>
                  </a:extLst>
                </p:cNvPr>
                <p:cNvSpPr txBox="1"/>
                <p:nvPr/>
              </p:nvSpPr>
              <p:spPr>
                <a:xfrm>
                  <a:off x="4690230" y="3993776"/>
                  <a:ext cx="1952616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b="1" dirty="0"/>
                    <a:t>November </a:t>
                  </a:r>
                </a:p>
                <a:p>
                  <a:pPr algn="ctr"/>
                  <a:r>
                    <a:rPr lang="en-US" sz="2800" b="1" dirty="0"/>
                    <a:t>2021</a:t>
                  </a:r>
                </a:p>
              </p:txBody>
            </p:sp>
          </p:grpSp>
          <p:pic>
            <p:nvPicPr>
              <p:cNvPr id="51" name="Picture 50" descr="Icon&#10;&#10;Description automatically generated">
                <a:extLst>
                  <a:ext uri="{FF2B5EF4-FFF2-40B4-BE49-F238E27FC236}">
                    <a16:creationId xmlns:a16="http://schemas.microsoft.com/office/drawing/2014/main" id="{F2368EAD-8592-0B48-AEBE-FD125625BA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837473B0-CC2E-450A-ABE3-18F120FF3D39}">
                    <a1611:picAttrSrcUrl xmlns:a1611="http://schemas.microsoft.com/office/drawing/2016/11/main" r:id="rId7"/>
                  </a:ext>
                </a:extLst>
              </a:blip>
              <a:stretch>
                <a:fillRect/>
              </a:stretch>
            </p:blipFill>
            <p:spPr>
              <a:xfrm>
                <a:off x="1405392" y="4703748"/>
                <a:ext cx="1175266" cy="1175266"/>
              </a:xfrm>
              <a:prstGeom prst="rect">
                <a:avLst/>
              </a:prstGeom>
            </p:spPr>
          </p:pic>
        </p:grp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DEC7D930-E460-1C44-894E-03D0CBAC9CAF}"/>
              </a:ext>
            </a:extLst>
          </p:cNvPr>
          <p:cNvSpPr txBox="1"/>
          <p:nvPr/>
        </p:nvSpPr>
        <p:spPr>
          <a:xfrm>
            <a:off x="2750530" y="12041111"/>
            <a:ext cx="14448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7" tooltip="http://commons.wikimedia.org/wiki/File:Echo_curation_alt_check_mark.sv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8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5095397-438F-6740-BBE3-2A3E4F5343B5}"/>
              </a:ext>
            </a:extLst>
          </p:cNvPr>
          <p:cNvSpPr txBox="1"/>
          <p:nvPr/>
        </p:nvSpPr>
        <p:spPr>
          <a:xfrm>
            <a:off x="947792" y="443967"/>
            <a:ext cx="110410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Bookman Old Style" panose="02050604050505020204" pitchFamily="18" charset="0"/>
              </a:rPr>
              <a:t>Time, Tide and (COVID 19) Formation…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23F45CD-3939-D946-A882-620348419B0E}"/>
              </a:ext>
            </a:extLst>
          </p:cNvPr>
          <p:cNvSpPr txBox="1"/>
          <p:nvPr/>
        </p:nvSpPr>
        <p:spPr>
          <a:xfrm>
            <a:off x="2450459" y="4959053"/>
            <a:ext cx="84886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Bookman Old Style" panose="02050604050505020204" pitchFamily="18" charset="0"/>
              </a:rPr>
              <a:t>…cannot stop the </a:t>
            </a:r>
          </a:p>
          <a:p>
            <a:pPr algn="ctr"/>
            <a:r>
              <a:rPr lang="en-US" sz="4000" b="1" dirty="0">
                <a:latin typeface="Bookman Old Style" panose="02050604050505020204" pitchFamily="18" charset="0"/>
              </a:rPr>
              <a:t>Great Class of 1980!</a:t>
            </a:r>
          </a:p>
        </p:txBody>
      </p:sp>
      <p:pic>
        <p:nvPicPr>
          <p:cNvPr id="7" name="Graphic 6" descr="Surgical mask with solid fill">
            <a:extLst>
              <a:ext uri="{FF2B5EF4-FFF2-40B4-BE49-F238E27FC236}">
                <a16:creationId xmlns:a16="http://schemas.microsoft.com/office/drawing/2014/main" id="{9A34D9BB-3A5B-FC4C-9948-001107740AA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911244" y="2084951"/>
            <a:ext cx="2490428" cy="2490428"/>
          </a:xfrm>
          <a:prstGeom prst="rect">
            <a:avLst/>
          </a:prstGeom>
        </p:spPr>
      </p:pic>
      <p:pic>
        <p:nvPicPr>
          <p:cNvPr id="26" name="Picture 25" descr="A picture containing text&#10;&#10;Description automatically generated">
            <a:extLst>
              <a:ext uri="{FF2B5EF4-FFF2-40B4-BE49-F238E27FC236}">
                <a16:creationId xmlns:a16="http://schemas.microsoft.com/office/drawing/2014/main" id="{C60F6C28-F779-4D17-B90E-3692F779E12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552" y="4644795"/>
            <a:ext cx="1611657" cy="149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0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100" y="139326"/>
            <a:ext cx="2988234" cy="4480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 cap="none" dirty="0">
                <a:solidFill>
                  <a:schemeClr val="tx1"/>
                </a:solidFill>
                <a:latin typeface="Bookman Old Style" panose="02050604050505020204" pitchFamily="18" charset="0"/>
              </a:rPr>
              <a:t>Updated Reunion Gouge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55259" y="1582843"/>
            <a:ext cx="6073133" cy="3560260"/>
          </a:xfrm>
        </p:spPr>
        <p:txBody>
          <a:bodyPr vert="horz" lIns="91440" tIns="45720" rIns="91440" bIns="45720" rtlCol="0" anchor="ctr" anchorCtr="0">
            <a:no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Text USNA 1980 to 833-269-9912 for reunion updates</a:t>
            </a:r>
          </a:p>
          <a:p>
            <a:pPr marL="914400" lvl="1" indent="-2286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Limit to receive only please</a:t>
            </a:r>
          </a:p>
          <a:p>
            <a:pPr marL="228600"/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Bus service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Registration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Tailgate/Parking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228600"/>
            <a:endParaRPr lang="en-US" sz="24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4F275D4D-EF8A-4B76-A5F7-4CC479CFD9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490" y="3732249"/>
            <a:ext cx="1907091" cy="176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27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7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2836E6B1-02A2-4C9C-B1CB-35DA3DA74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5" y="623275"/>
            <a:ext cx="7488096" cy="5607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3230" y="1811560"/>
            <a:ext cx="4195411" cy="103164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0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Year in Review – </a:t>
            </a:r>
            <a:br>
              <a:rPr lang="en-US" sz="40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Year Ahead</a:t>
            </a:r>
          </a:p>
        </p:txBody>
      </p:sp>
      <p:sp>
        <p:nvSpPr>
          <p:cNvPr id="38" name="Right Triangle 11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0661" y="2400481"/>
            <a:ext cx="6895928" cy="205347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Elections (VP &amp; Treasurer) </a:t>
            </a:r>
            <a:b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By-Laws</a:t>
            </a:r>
            <a:b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Elections (Pres, Secretary, &amp; Outreach)</a:t>
            </a:r>
            <a:b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VCNO!</a:t>
            </a:r>
            <a:b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NAAA Athletic Legends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Fundraising Awareness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Reunion Committee Recognition</a:t>
            </a:r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8710B087-DD13-4D78-9523-8A0CDB242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499" y="3804484"/>
            <a:ext cx="2195312" cy="203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2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pPr algn="ctr"/>
            <a:r>
              <a:rPr lang="en-US" sz="4800">
                <a:latin typeface="Bookman Old Style" panose="02050604050505020204" pitchFamily="18" charset="0"/>
              </a:rPr>
              <a:t>Treasurer’s Report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ookman Old Style" panose="02050604050505020204" pitchFamily="18" charset="0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74489-947F-5741-9639-BB413772D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674" y="800101"/>
            <a:ext cx="6424678" cy="5052286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latin typeface="Bookman Old Style" panose="02050604050505020204" pitchFamily="18" charset="0"/>
              </a:rPr>
              <a:t>Operating Account</a:t>
            </a:r>
          </a:p>
          <a:p>
            <a:r>
              <a:rPr lang="en-US" sz="2000" b="1" dirty="0">
                <a:latin typeface="Bookman Old Style" panose="02050604050505020204" pitchFamily="18" charset="0"/>
              </a:rPr>
              <a:t>Funds pooled with Alumni Association for maximum return</a:t>
            </a:r>
          </a:p>
          <a:p>
            <a:r>
              <a:rPr lang="en-US" sz="2000" b="1" dirty="0">
                <a:latin typeface="Bookman Old Style" panose="02050604050505020204" pitchFamily="18" charset="0"/>
              </a:rPr>
              <a:t>Revenue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Interest from Alumni Association investments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Percentage of profit from preferred vendors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Contributions made by individuals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Reunion/special events</a:t>
            </a:r>
          </a:p>
          <a:p>
            <a:r>
              <a:rPr lang="en-US" sz="2000" b="1" dirty="0">
                <a:latin typeface="Bookman Old Style" panose="02050604050505020204" pitchFamily="18" charset="0"/>
              </a:rPr>
              <a:t>Expenses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Tailgate spot at Navy Marine Corps Memorial Stadium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Flowers/recognition of life events</a:t>
            </a:r>
          </a:p>
          <a:p>
            <a:pPr lvl="1"/>
            <a:r>
              <a:rPr lang="en-US" sz="2000" b="1" dirty="0">
                <a:latin typeface="Bookman Old Style" panose="02050604050505020204" pitchFamily="18" charset="0"/>
              </a:rPr>
              <a:t>Reunion/special events</a:t>
            </a:r>
          </a:p>
          <a:p>
            <a:pPr marL="457200" lvl="1" indent="0">
              <a:buNone/>
            </a:pPr>
            <a:endParaRPr lang="en-US" sz="2000" b="1" dirty="0">
              <a:latin typeface="Bookman Old Style" panose="02050604050505020204" pitchFamily="18" charset="0"/>
            </a:endParaRP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29079C3A-823A-44EE-9BFC-F03431A51C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699" y="3119479"/>
            <a:ext cx="2714309" cy="251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32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FB33C-0CA8-7F45-B539-2C3A1B4F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3517" y="0"/>
            <a:ext cx="11531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Bookman Old Style" panose="02050604050505020204" pitchFamily="18" charset="0"/>
              </a:rPr>
              <a:t>Class of 1980 Operational Account Financials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4DD4D-184B-D54C-8484-0A48F4D74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423988"/>
            <a:ext cx="5181600" cy="52831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/>
              <a:t> </a:t>
            </a:r>
            <a:r>
              <a:rPr lang="en-US" sz="2400" b="1" u="sng" dirty="0"/>
              <a:t>Fiscal Year 2021 (7/1/20 – 6/30/21)</a:t>
            </a:r>
          </a:p>
          <a:p>
            <a:pPr marL="0" indent="0">
              <a:buNone/>
            </a:pPr>
            <a:r>
              <a:rPr lang="en-US" sz="2400" b="1" dirty="0"/>
              <a:t>Beginning Balance	            $29,128.92</a:t>
            </a:r>
          </a:p>
          <a:p>
            <a:pPr marL="0" indent="0">
              <a:buNone/>
            </a:pPr>
            <a:r>
              <a:rPr lang="en-US" sz="2400" b="1" dirty="0"/>
              <a:t>Income</a:t>
            </a:r>
          </a:p>
          <a:p>
            <a:pPr marL="0" indent="0">
              <a:buNone/>
            </a:pPr>
            <a:r>
              <a:rPr lang="en-US" sz="2400" b="1" dirty="0"/>
              <a:t>	Vendors		    $361.70</a:t>
            </a:r>
          </a:p>
          <a:p>
            <a:pPr marL="0" indent="0">
              <a:buNone/>
            </a:pPr>
            <a:r>
              <a:rPr lang="en-US" sz="2400" b="1" dirty="0"/>
              <a:t>              Investment/Dividend    </a:t>
            </a:r>
            <a:r>
              <a:rPr lang="en-US" sz="2400" b="1" u="sng" dirty="0"/>
              <a:t>$228.74</a:t>
            </a:r>
          </a:p>
          <a:p>
            <a:pPr marL="0" indent="0">
              <a:buNone/>
            </a:pPr>
            <a:r>
              <a:rPr lang="en-US" sz="2400" b="1" dirty="0"/>
              <a:t>	Total Income		    $590.44</a:t>
            </a:r>
          </a:p>
          <a:p>
            <a:pPr marL="0" indent="0">
              <a:buNone/>
            </a:pPr>
            <a:r>
              <a:rPr lang="en-US" sz="2400" b="1" dirty="0"/>
              <a:t>Expenses</a:t>
            </a:r>
          </a:p>
          <a:p>
            <a:pPr marL="0" indent="0">
              <a:buNone/>
            </a:pPr>
            <a:r>
              <a:rPr lang="en-US" sz="2400" b="1" dirty="0"/>
              <a:t>	Memorial (flowers)	    $114.90</a:t>
            </a:r>
          </a:p>
          <a:p>
            <a:pPr marL="0" indent="0">
              <a:buNone/>
            </a:pPr>
            <a:r>
              <a:rPr lang="en-US" sz="2400" b="1" dirty="0"/>
              <a:t>	Tailgate Spot	              </a:t>
            </a:r>
            <a:r>
              <a:rPr lang="en-US" sz="2400" b="1" u="sng" dirty="0"/>
              <a:t>$1,200.00</a:t>
            </a:r>
          </a:p>
          <a:p>
            <a:pPr marL="0" indent="0">
              <a:buNone/>
            </a:pPr>
            <a:r>
              <a:rPr lang="en-US" sz="2400" b="1" dirty="0"/>
              <a:t>	Total Expenses	 $1,314.90</a:t>
            </a:r>
          </a:p>
          <a:p>
            <a:pPr marL="0" indent="0">
              <a:buNone/>
            </a:pPr>
            <a:r>
              <a:rPr lang="en-US" sz="2400" b="1" dirty="0"/>
              <a:t>Ending Balance	            </a:t>
            </a:r>
            <a:r>
              <a:rPr lang="en-US" sz="2400" b="1" dirty="0">
                <a:highlight>
                  <a:srgbClr val="FFFF00"/>
                </a:highlight>
              </a:rPr>
              <a:t>$28,404.46</a:t>
            </a:r>
          </a:p>
          <a:p>
            <a:pPr marL="0" indent="0">
              <a:buNone/>
            </a:pPr>
            <a:r>
              <a:rPr lang="en-US" sz="2400" b="1" u="sng" dirty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A4E661-122F-F94F-9DE0-896BB8812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0002" y="1423988"/>
            <a:ext cx="5486400" cy="52831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u="sng" dirty="0"/>
              <a:t>Fiscal Year 2022 (7/1/21 –Present*)</a:t>
            </a:r>
          </a:p>
          <a:p>
            <a:pPr marL="0" indent="0">
              <a:buNone/>
            </a:pPr>
            <a:r>
              <a:rPr lang="en-US" sz="2400" b="1" dirty="0"/>
              <a:t>Beginning Balance	            $28,404.46</a:t>
            </a:r>
          </a:p>
          <a:p>
            <a:pPr marL="0" indent="0">
              <a:buNone/>
            </a:pPr>
            <a:r>
              <a:rPr lang="en-US" sz="2400" b="1" dirty="0"/>
              <a:t>Income</a:t>
            </a:r>
          </a:p>
          <a:p>
            <a:pPr marL="0" indent="0">
              <a:buNone/>
            </a:pPr>
            <a:r>
              <a:rPr lang="en-US" sz="2400" b="1" dirty="0"/>
              <a:t>	Vendors		      $158.74</a:t>
            </a:r>
          </a:p>
          <a:p>
            <a:pPr marL="0" indent="0">
              <a:buNone/>
            </a:pPr>
            <a:r>
              <a:rPr lang="en-US" sz="2400" b="1" dirty="0"/>
              <a:t>              Investment/Dividend      $  51.07</a:t>
            </a:r>
          </a:p>
          <a:p>
            <a:pPr marL="0" indent="0">
              <a:buNone/>
            </a:pPr>
            <a:r>
              <a:rPr lang="en-US" sz="2400" b="1" dirty="0"/>
              <a:t>	Reunion Fees		</a:t>
            </a:r>
            <a:r>
              <a:rPr lang="en-US" sz="2400" b="1" u="sng" dirty="0"/>
              <a:t>$87,000.00</a:t>
            </a:r>
          </a:p>
          <a:p>
            <a:pPr marL="0" indent="0">
              <a:buNone/>
            </a:pPr>
            <a:r>
              <a:rPr lang="en-US" sz="2400" b="1" dirty="0"/>
              <a:t>	Total Income		$87,209.81</a:t>
            </a:r>
          </a:p>
          <a:p>
            <a:pPr marL="0" indent="0">
              <a:buNone/>
            </a:pPr>
            <a:r>
              <a:rPr lang="en-US" sz="2400" b="1" dirty="0"/>
              <a:t>Expenses </a:t>
            </a:r>
          </a:p>
          <a:p>
            <a:pPr marL="0" indent="0">
              <a:buNone/>
            </a:pPr>
            <a:r>
              <a:rPr lang="en-US" sz="2400" b="1" dirty="0"/>
              <a:t>	Reunion Expenses	     </a:t>
            </a:r>
            <a:r>
              <a:rPr lang="en-US" sz="2400" b="1" u="sng" dirty="0"/>
              <a:t>$610.99</a:t>
            </a:r>
          </a:p>
          <a:p>
            <a:pPr marL="0" indent="0">
              <a:buNone/>
            </a:pPr>
            <a:r>
              <a:rPr lang="en-US" sz="2400" b="1" dirty="0"/>
              <a:t>	Total Expenses	     $610.99</a:t>
            </a:r>
          </a:p>
          <a:p>
            <a:pPr marL="0" indent="0">
              <a:buNone/>
            </a:pPr>
            <a:r>
              <a:rPr lang="en-US" sz="2400" b="1" dirty="0"/>
              <a:t>Ending Balance	           </a:t>
            </a:r>
            <a:r>
              <a:rPr lang="en-US" sz="2400" b="1" dirty="0">
                <a:highlight>
                  <a:srgbClr val="FFFF00"/>
                </a:highlight>
              </a:rPr>
              <a:t>$115,003.28</a:t>
            </a:r>
            <a:r>
              <a:rPr lang="en-US" sz="1600" dirty="0"/>
              <a:t> *Through 10/22/21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3E1120-2306-454E-A577-5D4482A5743C}"/>
              </a:ext>
            </a:extLst>
          </p:cNvPr>
          <p:cNvSpPr/>
          <p:nvPr/>
        </p:nvSpPr>
        <p:spPr>
          <a:xfrm>
            <a:off x="215900" y="1422400"/>
            <a:ext cx="5765800" cy="51816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7FCC83-756A-184E-865F-25B057556119}"/>
              </a:ext>
            </a:extLst>
          </p:cNvPr>
          <p:cNvSpPr/>
          <p:nvPr/>
        </p:nvSpPr>
        <p:spPr>
          <a:xfrm>
            <a:off x="6210302" y="1422400"/>
            <a:ext cx="5765800" cy="51816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1EC139C1-F696-4015-80FA-47974DC97D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458" y="181809"/>
            <a:ext cx="1170237" cy="108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701667"/>
            <a:ext cx="9144000" cy="76406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Secretary’s Report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4CA6D2E-194D-41D4-BDF5-121E877F1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304" y="863743"/>
            <a:ext cx="1448463" cy="13425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16C49A3-ABEC-454E-90C3-2D3FA9DA2C9E}"/>
              </a:ext>
            </a:extLst>
          </p:cNvPr>
          <p:cNvSpPr/>
          <p:nvPr/>
        </p:nvSpPr>
        <p:spPr>
          <a:xfrm>
            <a:off x="1753456" y="1903289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Shipmate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Company Reps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Communications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Team Sport - changing times 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D5CB8-C48B-6B41-88DC-4D34F1427795}"/>
              </a:ext>
            </a:extLst>
          </p:cNvPr>
          <p:cNvSpPr/>
          <p:nvPr/>
        </p:nvSpPr>
        <p:spPr>
          <a:xfrm>
            <a:off x="1523999" y="3904180"/>
            <a:ext cx="9058383" cy="219866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“I hope that this morning we find each of you healthy, happy and wiser today than yesterday. Please take a few minutes to renew a friendship, call/Teams/text/ Zoom/visit a Classmate and take care of each other – you never know what a difference you can make!”</a:t>
            </a:r>
            <a:endParaRPr lang="en-US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02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ookman Old Style" panose="020506040505050202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ookman Old Style" panose="02050604050505020204" pitchFamily="18" charset="0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826" y="82061"/>
            <a:ext cx="1042174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Outreach and Representation Officer’s Report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9FF9A4-3C4A-E24C-8400-7EF62DA0097B}"/>
              </a:ext>
            </a:extLst>
          </p:cNvPr>
          <p:cNvSpPr/>
          <p:nvPr/>
        </p:nvSpPr>
        <p:spPr>
          <a:xfrm>
            <a:off x="912444" y="1911016"/>
            <a:ext cx="9849751" cy="303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Bookman Old Style" panose="02050604050505020204" pitchFamily="18" charset="0"/>
              </a:rPr>
              <a:t>Goal #1 : To ensure the leadership of the Class is 				representative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Bookman Old Style" panose="02050604050505020204" pitchFamily="18" charset="0"/>
              </a:rPr>
              <a:t>Goal #2 : Make all Classmates feel included &amp; welcome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Bookman Old Style" panose="02050604050505020204" pitchFamily="18" charset="0"/>
              </a:rPr>
              <a:t>Goal #3:  Assist Classmates in need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Bookman Old Style" panose="02050604050505020204" pitchFamily="18" charset="0"/>
              </a:rPr>
              <a:t>We welcome your ideas and participation on committees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146A36C2-F00D-4C17-847C-441824928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607" y="780951"/>
            <a:ext cx="1442703" cy="133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835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Words>556</Words>
  <Application>Microsoft Macintosh PowerPoint</Application>
  <PresentationFormat>Widescreen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Bodoni MT Black</vt:lpstr>
      <vt:lpstr>Bookman Old Style</vt:lpstr>
      <vt:lpstr>Calibri</vt:lpstr>
      <vt:lpstr>Calibri Light</vt:lpstr>
      <vt:lpstr>Office Theme</vt:lpstr>
      <vt:lpstr>U.S. Naval Academy Class of 1980 Annual Meeting</vt:lpstr>
      <vt:lpstr>Meeting Agenda</vt:lpstr>
      <vt:lpstr>PowerPoint Presentation</vt:lpstr>
      <vt:lpstr>Updated Reunion Gouge</vt:lpstr>
      <vt:lpstr>Year in Review –  Year Ahead</vt:lpstr>
      <vt:lpstr>Treasurer’s Report</vt:lpstr>
      <vt:lpstr>Class of 1980 Operational Account Financials</vt:lpstr>
      <vt:lpstr>Secretary’s Report</vt:lpstr>
      <vt:lpstr>Outreach and Representation Officer’s Report</vt:lpstr>
      <vt:lpstr>Class  Governance</vt:lpstr>
      <vt:lpstr>PAST PRESIDENT RECOGNITION</vt:lpstr>
      <vt:lpstr>OPEN MICROPHONE</vt:lpstr>
    </vt:vector>
  </TitlesOfParts>
  <Company>HPES NMCI 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Naval ACADEMY Class of 1980 Annual MeetinG</dc:title>
  <dc:creator>Verducci, Anthony John SES USN CNIC WASHINGTON DC (USA)</dc:creator>
  <cp:lastModifiedBy>Barb Geraghty</cp:lastModifiedBy>
  <cp:revision>16</cp:revision>
  <dcterms:created xsi:type="dcterms:W3CDTF">2021-10-20T13:11:52Z</dcterms:created>
  <dcterms:modified xsi:type="dcterms:W3CDTF">2021-11-04T13:01:41Z</dcterms:modified>
</cp:coreProperties>
</file>