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B1268-38A2-E944-97C1-8CB564131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E6C43E-7D7C-D340-A414-44A02B531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A2C71-819B-2F49-94CC-D2184BBF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6B9DA-E491-C24E-96FA-DCB79E96B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70272-8E39-0148-8D9B-AE1331FC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7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712DE-6A3C-5A4E-8FD2-7F77F0ECB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A35A4-5B33-8C4B-9C03-94075B4D4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45001-DCCC-4D43-859B-9CAA4384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5C68E-8A74-0745-AEBD-D1FD3765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05A08-5786-3442-BB23-162E1ABF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4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840206-0D4C-AE40-94B3-5FCE63F89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C0E78-3E0A-954F-B3B4-7FE436A78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6BE37-1DD4-BE48-9283-510DA837B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BC047-6BF7-9D4C-9C1C-A1566BA5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5AA9E-55BF-F945-BEA2-DE98BE76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799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79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9825E-53E1-2749-BBAB-F300E5DA6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FD003-64FE-8B4D-B50D-BE877AE7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F161B-B622-3145-8051-572913DD7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F038D-7F99-E047-BA0D-1A9B78723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6A634-D700-2842-9D89-D7F9CF1B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E826B-18EC-384F-836C-F4255C83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8EDA4-ECA7-4E4C-ABAB-B04A40F92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01355-20CF-9A47-997A-15E4F864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81017-61CD-F349-A0D5-A9E9FC33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2FF49-FDD7-3341-9FBC-470D382F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67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555B-8892-BF46-A647-89E95B353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C1EC6-4414-BC41-82A0-1CD74D8D3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34C2A-84DA-1743-A8F9-9115684B1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3E0BB-DDDE-4444-A752-59D3ECB45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04EFA-61C3-884A-9386-5B702D30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001F9-DFD8-BC41-A4EA-00B390DD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3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B7ADB-71E9-E542-8BB9-0F08A226B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FEB74-989C-1844-976F-F7A0C883E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0E346-0470-8349-A30F-0FA34F9F4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F05BC1-1249-4E46-B535-508ECADE8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3D2B1-4996-544A-B91F-74AD677D89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CD333-312E-7548-8175-6BFB48CF0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2F6778-DBA0-8E47-8518-F8153AE0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00146-13E1-1B4D-BB40-B28BA95C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0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B7F89-3899-9C4B-8F6C-DEC102FE9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AF37C-54BF-A047-A132-F45383E31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72C07-5E52-3E40-97DC-384AA9C6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FCFDB1-B3E6-C649-9671-ADE92BC1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1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250A8D-91B3-F443-B3EF-959C298B5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F1666C-3E32-2945-9E76-6499CD9D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53C60-40BF-3C4C-9C7C-9F77CF13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11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E719E-4045-CB4D-93EB-7519E5FF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A1BC9-0C47-1242-9515-562DB1515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93422-8FFF-D44F-A637-906C99B15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BE0D5-425C-0B40-804F-503DF0DD1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C3B97-3843-354A-91B3-4139A6690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02B3B-BE09-554E-8390-9B606122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8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B34B-4460-6640-8A92-F6CE826FA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BF0C10-DA93-3F4D-9AD0-8FB212004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198D2-E6F9-1E4C-8007-148948D5B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FFBFC-DA46-F84E-8477-333BE01EA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F022A-7363-8147-A443-988F79BFD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AB0C5-33E4-534B-9C10-B87819A0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CFF194-F06A-1346-A101-8CDB551C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E0729-8C62-A94F-B303-B096CBE65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87BD0-242F-F143-85F0-4B166C041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1A5E3-55D6-FC42-AEFA-6A45DCE74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F6163-F44C-E04A-AB78-9E2354295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36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6100" b="1" dirty="0">
                <a:latin typeface="Bookman Old Style" panose="02050604050505020204" pitchFamily="18" charset="0"/>
              </a:rPr>
              <a:t>U.S. Naval Academy</a:t>
            </a:r>
            <a:br>
              <a:rPr lang="en-US" sz="6100" b="1" dirty="0">
                <a:latin typeface="Bookman Old Style" panose="02050604050505020204" pitchFamily="18" charset="0"/>
              </a:rPr>
            </a:br>
            <a:r>
              <a:rPr lang="en-US" sz="6100" b="1" dirty="0">
                <a:latin typeface="Bookman Old Style" panose="02050604050505020204" pitchFamily="18" charset="0"/>
              </a:rPr>
              <a:t>Class of 1980</a:t>
            </a:r>
            <a:br>
              <a:rPr lang="en-US" sz="6100" b="1" dirty="0">
                <a:latin typeface="Bookman Old Style" panose="02050604050505020204" pitchFamily="18" charset="0"/>
              </a:rPr>
            </a:br>
            <a:r>
              <a:rPr lang="en-US" sz="6100" b="1" dirty="0">
                <a:latin typeface="Bookman Old Style" panose="02050604050505020204" pitchFamily="18" charset="0"/>
              </a:rPr>
              <a:t>Zoom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Autofit/>
          </a:bodyPr>
          <a:lstStyle/>
          <a:p>
            <a:endParaRPr lang="en-US" sz="1600" dirty="0">
              <a:latin typeface="Bookman Old Style" panose="02050604050505020204" pitchFamily="18" charset="0"/>
            </a:endParaRPr>
          </a:p>
          <a:p>
            <a:r>
              <a:rPr lang="en-US" sz="1600" dirty="0">
                <a:latin typeface="Bookman Old Style" panose="02050604050505020204" pitchFamily="18" charset="0"/>
              </a:rPr>
              <a:t>February 2022</a:t>
            </a:r>
          </a:p>
          <a:p>
            <a:endParaRPr lang="en-US" sz="1600" dirty="0">
              <a:latin typeface="Bookman Old Style" panose="020506040505050202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B3437534-3501-434F-8695-BDC028E3D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961" y="4315612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96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Class Officer Next Steps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We invite your participation and engagement!</a:t>
            </a:r>
          </a:p>
          <a:p>
            <a:pPr lvl="1"/>
            <a:r>
              <a:rPr lang="en-US" dirty="0"/>
              <a:t>Will publish a call for those interested in filling one of the four “appointed member” positions on the Class Council (joining the 5 elected Class Officers)</a:t>
            </a:r>
          </a:p>
          <a:p>
            <a:pPr lvl="1"/>
            <a:r>
              <a:rPr lang="en-US" dirty="0"/>
              <a:t>Will stand up a Strategic Planning Committee to develop a Class plan moving forward.</a:t>
            </a:r>
          </a:p>
          <a:p>
            <a:pPr lvl="1"/>
            <a:r>
              <a:rPr lang="en-US" dirty="0"/>
              <a:t>Will stand up a Classmate Support Committee to consider how we respond to challenges such as death, illness, homelessness, etc.  </a:t>
            </a:r>
          </a:p>
          <a:p>
            <a:pPr lvl="1"/>
            <a:r>
              <a:rPr lang="en-US" dirty="0"/>
              <a:t>Will stand up a Fundraising Committee to review past efforts and develop future options 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539054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93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crophone with stage lights">
            <a:extLst>
              <a:ext uri="{FF2B5EF4-FFF2-40B4-BE49-F238E27FC236}">
                <a16:creationId xmlns:a16="http://schemas.microsoft.com/office/drawing/2014/main" id="{DA7CA421-A2BA-4B59-B9D6-766169F63E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260" b="918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  <a:latin typeface="Bodoni MT Black" panose="02070A03080606020203" pitchFamily="18" charset="0"/>
              </a:rPr>
              <a:t>OPEN MICROPHONE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0BB1963-517A-41E7-B7A7-5933A4A7B8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16016"/>
            <a:ext cx="2668141" cy="247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0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800" kern="1200" cap="none" dirty="0">
                <a:solidFill>
                  <a:schemeClr val="tx1"/>
                </a:solidFill>
                <a:latin typeface="Bookman Old Style" panose="02050604050505020204" pitchFamily="18" charset="0"/>
              </a:rPr>
              <a:t>Meeting Agenda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ookman Old Style" panose="02050604050505020204" pitchFamily="18" charset="0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ookman Old Style" panose="020506040505050202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1230" y="885628"/>
            <a:ext cx="7105564" cy="43004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Reunion Recap			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Giving Report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DGA Ceremony/Celebration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Athletic &amp; Scholarship Program Report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Council of Class Presidents Report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Alumni Assn &amp; Foundation Survey	</a:t>
            </a:r>
          </a:p>
          <a:p>
            <a:pPr marL="514350" indent="-2286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CY 2022 Action Items</a:t>
            </a:r>
          </a:p>
          <a:p>
            <a:pPr marL="971550" lvl="1" indent="-2286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Filling Appointed Officer Positions</a:t>
            </a:r>
          </a:p>
          <a:p>
            <a:pPr marL="971550" lvl="1" indent="-2286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Strategic Planning Committee</a:t>
            </a:r>
          </a:p>
          <a:p>
            <a:pPr marL="971550" lvl="1" indent="-2286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Classmate Support Committee</a:t>
            </a:r>
          </a:p>
          <a:p>
            <a:pPr marL="971550" lvl="1" indent="-2286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Class Fundraising Committee</a:t>
            </a:r>
          </a:p>
        </p:txBody>
      </p:sp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EB39DA9F-939F-43C3-B6B5-1B684B0D2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286" y="3362187"/>
            <a:ext cx="2252500" cy="208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40 + 1 Reunion Recaps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n-US" dirty="0"/>
              <a:t>A fine time was had by all!</a:t>
            </a:r>
          </a:p>
          <a:p>
            <a:pPr lvl="1"/>
            <a:r>
              <a:rPr lang="en-US" dirty="0"/>
              <a:t>351 Classmates registered</a:t>
            </a:r>
          </a:p>
          <a:p>
            <a:pPr lvl="1"/>
            <a:r>
              <a:rPr lang="en-US" dirty="0"/>
              <a:t>663 total registrants (including Classmates)</a:t>
            </a:r>
          </a:p>
          <a:p>
            <a:pPr lvl="1"/>
            <a:r>
              <a:rPr lang="en-US" dirty="0"/>
              <a:t>On par with 35</a:t>
            </a:r>
            <a:r>
              <a:rPr lang="en-US" baseline="30000" dirty="0"/>
              <a:t>th</a:t>
            </a:r>
            <a:r>
              <a:rPr lang="en-US" dirty="0"/>
              <a:t> Reunion</a:t>
            </a:r>
          </a:p>
          <a:p>
            <a:pPr lvl="1"/>
            <a:r>
              <a:rPr lang="en-US" dirty="0"/>
              <a:t>Families &amp; Friends of Fallen Classmates</a:t>
            </a:r>
          </a:p>
          <a:p>
            <a:r>
              <a:rPr lang="en-US" dirty="0"/>
              <a:t>Feedback summary (251 responses)</a:t>
            </a:r>
          </a:p>
          <a:p>
            <a:pPr lvl="1"/>
            <a:r>
              <a:rPr lang="en-US" dirty="0"/>
              <a:t>Memorial Service received the highest praise</a:t>
            </a:r>
          </a:p>
          <a:p>
            <a:pPr lvl="1"/>
            <a:r>
              <a:rPr lang="en-US" dirty="0"/>
              <a:t>Company events on Friday night were well received</a:t>
            </a:r>
          </a:p>
          <a:p>
            <a:pPr lvl="1"/>
            <a:r>
              <a:rPr lang="en-US" dirty="0"/>
              <a:t>Mixed feedback on having reunion with or w/o a home game</a:t>
            </a:r>
          </a:p>
          <a:p>
            <a:r>
              <a:rPr lang="en-US" dirty="0"/>
              <a:t>Thanks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852339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9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Class Giving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 are one of the most generous donor classes</a:t>
            </a:r>
          </a:p>
          <a:p>
            <a:r>
              <a:rPr lang="en-US" dirty="0"/>
              <a:t>Performance on 5 year goal was excellent</a:t>
            </a:r>
          </a:p>
          <a:p>
            <a:pPr lvl="1"/>
            <a:r>
              <a:rPr lang="en-US" dirty="0"/>
              <a:t>Raised 110% of Athletic Excellence Goal ($330K &gt; $300K goal)</a:t>
            </a:r>
          </a:p>
          <a:p>
            <a:pPr lvl="1"/>
            <a:r>
              <a:rPr lang="en-US" dirty="0"/>
              <a:t>Raised 10x Naval Academy Fund Goal ($2.9M &gt; $300K goal)</a:t>
            </a:r>
          </a:p>
          <a:p>
            <a:pPr lvl="1"/>
            <a:r>
              <a:rPr lang="en-US" dirty="0"/>
              <a:t>Raised more than $200K of Cyber Goal ($600K goal)</a:t>
            </a:r>
          </a:p>
          <a:p>
            <a:r>
              <a:rPr lang="en-US" dirty="0"/>
              <a:t>36% of “reachable” Classmates donated</a:t>
            </a:r>
          </a:p>
          <a:p>
            <a:pPr lvl="1"/>
            <a:r>
              <a:rPr lang="en-US" dirty="0"/>
              <a:t>We strive to increase those reachable</a:t>
            </a:r>
          </a:p>
          <a:p>
            <a:pPr lvl="1"/>
            <a:r>
              <a:rPr lang="en-US" dirty="0"/>
              <a:t>We strive to increase the percentage of Classmates making a donation</a:t>
            </a:r>
          </a:p>
          <a:p>
            <a:pPr lvl="1"/>
            <a:r>
              <a:rPr lang="en-US" dirty="0"/>
              <a:t>Every Classmate matters, every dollar makes a difference</a:t>
            </a:r>
          </a:p>
          <a:p>
            <a:r>
              <a:rPr lang="en-US" dirty="0"/>
              <a:t>We will stand-up a Fundraising Committee so we are prepared for success in 2025 as we initiate efforts for our 50</a:t>
            </a:r>
            <a:r>
              <a:rPr lang="en-US" baseline="30000" dirty="0"/>
              <a:t>th</a:t>
            </a:r>
            <a:r>
              <a:rPr lang="en-US" dirty="0"/>
              <a:t> Reunion Project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852339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8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</a:t>
            </a:r>
            <a:r>
              <a:rPr lang="en-US" sz="3200" b="1" dirty="0"/>
              <a:t>Distinguished Graduate Ceremony &amp; Celebration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668000" cy="452430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Congratulations to Janie Mines as our first DGA!</a:t>
            </a:r>
          </a:p>
          <a:p>
            <a:pPr lvl="1"/>
            <a:r>
              <a:rPr lang="en-US" dirty="0"/>
              <a:t>DGA is an Alumni Association Program, check USNA website for more info.</a:t>
            </a:r>
          </a:p>
          <a:p>
            <a:r>
              <a:rPr lang="en-US" dirty="0"/>
              <a:t>Ceremony is March 25 at USNA</a:t>
            </a:r>
          </a:p>
          <a:p>
            <a:r>
              <a:rPr lang="en-US" dirty="0"/>
              <a:t>We will have several events for all to join in the celebration</a:t>
            </a:r>
          </a:p>
          <a:p>
            <a:pPr lvl="1"/>
            <a:r>
              <a:rPr lang="en-US" dirty="0"/>
              <a:t>No host at McGarvey’s on Thursday March 24 at 6 PM</a:t>
            </a:r>
          </a:p>
          <a:p>
            <a:pPr lvl="1"/>
            <a:r>
              <a:rPr lang="en-US" dirty="0"/>
              <a:t>No host at McGarvey’s after the DGA on Friday March 25 at approx. 6:30 PM</a:t>
            </a:r>
          </a:p>
          <a:p>
            <a:pPr lvl="1"/>
            <a:r>
              <a:rPr lang="en-US" dirty="0"/>
              <a:t>Luncheon at NMCMS (N Star Room) on Saturday March 26 from 12 -3:30 PM</a:t>
            </a:r>
          </a:p>
          <a:p>
            <a:pPr lvl="1"/>
            <a:r>
              <a:rPr lang="en-US" dirty="0"/>
              <a:t>Registration &amp; payment for luncheon required in advance </a:t>
            </a:r>
            <a:r>
              <a:rPr lang="en-US" b="1" dirty="0"/>
              <a:t>NLT 10 March</a:t>
            </a:r>
            <a:r>
              <a:rPr lang="en-US" dirty="0"/>
              <a:t>. Registration link sent out </a:t>
            </a:r>
            <a:r>
              <a:rPr lang="en-US"/>
              <a:t>by email. POC </a:t>
            </a:r>
            <a:r>
              <a:rPr lang="en-US" dirty="0"/>
              <a:t>is Stefanie Goebel.</a:t>
            </a:r>
          </a:p>
          <a:p>
            <a:r>
              <a:rPr lang="en-US" dirty="0"/>
              <a:t>We sent out a note for expressions of interest</a:t>
            </a:r>
          </a:p>
          <a:p>
            <a:r>
              <a:rPr lang="en-US" dirty="0"/>
              <a:t>Thanks to Sharon Disher, Stef Goebel, Barbette Lowndes, &amp; Dale </a:t>
            </a:r>
            <a:r>
              <a:rPr lang="en-US" dirty="0" err="1"/>
              <a:t>Lumme</a:t>
            </a:r>
            <a:r>
              <a:rPr lang="en-US" dirty="0"/>
              <a:t> for taking the lead on helping us all celebrate this achievement!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852339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846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</a:t>
            </a:r>
            <a:r>
              <a:rPr lang="en-US" sz="3200" b="1" dirty="0"/>
              <a:t>Naval Academy Foundation A &amp; SP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A&amp;SP encourages and supports athletic excellence @ USNA</a:t>
            </a:r>
          </a:p>
          <a:p>
            <a:r>
              <a:rPr lang="en-US" dirty="0"/>
              <a:t>Great ‘80 participation as Trustees (Tom </a:t>
            </a:r>
            <a:r>
              <a:rPr lang="en-US" dirty="0" err="1"/>
              <a:t>Brodmerkel</a:t>
            </a:r>
            <a:r>
              <a:rPr lang="en-US" dirty="0"/>
              <a:t>, Rich </a:t>
            </a:r>
            <a:r>
              <a:rPr lang="en-US" dirty="0" err="1"/>
              <a:t>Carlquist</a:t>
            </a:r>
            <a:r>
              <a:rPr lang="en-US" dirty="0"/>
              <a:t>, A.B. Cruz, Sharon Disher, Peggy </a:t>
            </a:r>
            <a:r>
              <a:rPr lang="en-US" dirty="0" err="1"/>
              <a:t>Feldmann</a:t>
            </a:r>
            <a:r>
              <a:rPr lang="en-US" dirty="0"/>
              <a:t>, Herb </a:t>
            </a:r>
            <a:r>
              <a:rPr lang="en-US" dirty="0" err="1"/>
              <a:t>Frerichs</a:t>
            </a:r>
            <a:r>
              <a:rPr lang="en-US" dirty="0"/>
              <a:t>, Bruce Grooms, Tim </a:t>
            </a:r>
            <a:r>
              <a:rPr lang="en-US" dirty="0" err="1"/>
              <a:t>Kobosko</a:t>
            </a:r>
            <a:r>
              <a:rPr lang="en-US" dirty="0"/>
              <a:t>, Robin Meyer, &amp; Roger Sexauer (10 of 250)</a:t>
            </a:r>
          </a:p>
          <a:p>
            <a:r>
              <a:rPr lang="en-US" u="sng" dirty="0"/>
              <a:t>Highlights from November 2021 Meeting</a:t>
            </a:r>
          </a:p>
          <a:p>
            <a:pPr lvl="1"/>
            <a:r>
              <a:rPr lang="en-US" u="sng" dirty="0"/>
              <a:t>VADM Buck </a:t>
            </a:r>
            <a:r>
              <a:rPr lang="en-US" dirty="0"/>
              <a:t>– “Developing leaders of character, in person, teaching them in the classroom, coaching them on the athletic fields . . .You don’t develop leaders online.”</a:t>
            </a:r>
          </a:p>
          <a:p>
            <a:pPr lvl="1"/>
            <a:r>
              <a:rPr lang="en-US" u="sng" dirty="0"/>
              <a:t>AD </a:t>
            </a:r>
            <a:r>
              <a:rPr lang="en-US" u="sng" dirty="0" err="1"/>
              <a:t>Gladchuck</a:t>
            </a:r>
            <a:r>
              <a:rPr lang="en-US" u="sng" dirty="0"/>
              <a:t> </a:t>
            </a:r>
            <a:r>
              <a:rPr lang="en-US" dirty="0"/>
              <a:t>– “We lost 62% of our revenue, which is over $30M lost in an 18 month period. It was a challenge, but we found a way with reductions and other measures.”</a:t>
            </a:r>
          </a:p>
          <a:p>
            <a:pPr lvl="1"/>
            <a:r>
              <a:rPr lang="en-US" u="sng" dirty="0"/>
              <a:t>Coach Ken</a:t>
            </a:r>
            <a:r>
              <a:rPr lang="en-US" dirty="0"/>
              <a:t> – “I want to do things with integrity and will do things right. Keep fighting . . . That is my message to my team.”</a:t>
            </a:r>
          </a:p>
          <a:p>
            <a:pPr lvl="1"/>
            <a:r>
              <a:rPr lang="en-US" dirty="0"/>
              <a:t>Completing $45M restoration of Macdonough Hall.</a:t>
            </a:r>
          </a:p>
          <a:p>
            <a:pPr lvl="1"/>
            <a:r>
              <a:rPr lang="en-US" dirty="0"/>
              <a:t>Introducing two new majors (Foreign Area Studies &amp; Data Sciences). Both skillsets address Fleet requirements. 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852339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2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Council of Class Presidents Report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n-US" dirty="0"/>
              <a:t>COCP meet semi-annually to discuss common interests and initiatives</a:t>
            </a:r>
          </a:p>
          <a:p>
            <a:r>
              <a:rPr lang="en-US" dirty="0"/>
              <a:t>December 2021 meeting in person with sessions at NMCMS and in the Yard (visit to new Alumni Center site, Hopper Hall, </a:t>
            </a:r>
            <a:r>
              <a:rPr lang="en-US" dirty="0" err="1"/>
              <a:t>Terwilliger</a:t>
            </a:r>
            <a:r>
              <a:rPr lang="en-US" dirty="0"/>
              <a:t> Center in Ricketts, and USNI (old Hospital)</a:t>
            </a:r>
          </a:p>
          <a:p>
            <a:r>
              <a:rPr lang="en-US" dirty="0"/>
              <a:t>Distinguishing AA from Foundation (F raises, AA spends)</a:t>
            </a:r>
          </a:p>
          <a:p>
            <a:pPr lvl="1"/>
            <a:r>
              <a:rPr lang="en-US" dirty="0"/>
              <a:t>Both support USNA along with NAAA and Classes</a:t>
            </a:r>
          </a:p>
          <a:p>
            <a:r>
              <a:rPr lang="en-US" dirty="0"/>
              <a:t>ADM Mark Ferguson (‘78 and former VCNO) is new chair of AA </a:t>
            </a:r>
            <a:r>
              <a:rPr lang="en-US" dirty="0" err="1"/>
              <a:t>BoT</a:t>
            </a:r>
            <a:endParaRPr lang="en-US" dirty="0"/>
          </a:p>
          <a:p>
            <a:pPr lvl="1"/>
            <a:r>
              <a:rPr lang="en-US" dirty="0"/>
              <a:t>Focus is clarifying mission, deliver Alumni Center, deploy </a:t>
            </a:r>
            <a:r>
              <a:rPr lang="en-US" dirty="0" err="1"/>
              <a:t>Hivebrite</a:t>
            </a:r>
            <a:r>
              <a:rPr lang="en-US" dirty="0"/>
              <a:t> (new IT)</a:t>
            </a:r>
          </a:p>
          <a:p>
            <a:pPr lvl="1"/>
            <a:r>
              <a:rPr lang="en-US" dirty="0"/>
              <a:t>Time to develop new USNA and AA Strategic Plans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539054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57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Council of Class Presidents Report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Alumni Center update:</a:t>
            </a:r>
          </a:p>
          <a:p>
            <a:pPr lvl="1"/>
            <a:r>
              <a:rPr lang="en-US" dirty="0"/>
              <a:t>Old building sold, leased back through 2023</a:t>
            </a:r>
          </a:p>
          <a:p>
            <a:pPr lvl="1"/>
            <a:r>
              <a:rPr lang="en-US" dirty="0"/>
              <a:t>Foundation for new Center will be laid in March 2022, 18 months</a:t>
            </a:r>
          </a:p>
          <a:p>
            <a:pPr lvl="1"/>
            <a:r>
              <a:rPr lang="en-US" dirty="0"/>
              <a:t>Across King George St from Baseball Stadium</a:t>
            </a:r>
          </a:p>
          <a:p>
            <a:r>
              <a:rPr lang="en-US" dirty="0"/>
              <a:t>Hopper Hall truly exceptional facility from wave tank to SCIF</a:t>
            </a:r>
          </a:p>
          <a:p>
            <a:r>
              <a:rPr lang="en-US" dirty="0" err="1"/>
              <a:t>Supe’s</a:t>
            </a:r>
            <a:r>
              <a:rPr lang="en-US" dirty="0"/>
              <a:t> Brief in </a:t>
            </a:r>
            <a:r>
              <a:rPr lang="en-US" dirty="0" err="1"/>
              <a:t>Terwillger</a:t>
            </a:r>
            <a:r>
              <a:rPr lang="en-US" dirty="0"/>
              <a:t> Center (</a:t>
            </a:r>
            <a:r>
              <a:rPr lang="en-US" dirty="0" err="1"/>
              <a:t>Akerson</a:t>
            </a:r>
            <a:r>
              <a:rPr lang="en-US" dirty="0"/>
              <a:t> Theater)</a:t>
            </a:r>
          </a:p>
          <a:p>
            <a:pPr lvl="1"/>
            <a:r>
              <a:rPr lang="en-US" dirty="0"/>
              <a:t>Recover from COVID</a:t>
            </a:r>
          </a:p>
          <a:p>
            <a:pPr lvl="1"/>
            <a:r>
              <a:rPr lang="en-US" dirty="0"/>
              <a:t>Physics exam cheating scandal</a:t>
            </a:r>
          </a:p>
          <a:p>
            <a:pPr lvl="1"/>
            <a:r>
              <a:rPr lang="en-US" dirty="0"/>
              <a:t>DoD naming commission</a:t>
            </a:r>
          </a:p>
          <a:p>
            <a:pPr lvl="1"/>
            <a:r>
              <a:rPr lang="en-US" dirty="0"/>
              <a:t>Rising Sea Level</a:t>
            </a:r>
          </a:p>
          <a:p>
            <a:pPr lvl="1"/>
            <a:r>
              <a:rPr lang="en-US" dirty="0" err="1"/>
              <a:t>Tamanend</a:t>
            </a:r>
            <a:r>
              <a:rPr lang="en-US" dirty="0"/>
              <a:t> (not Tecumseh)</a:t>
            </a:r>
          </a:p>
          <a:p>
            <a:pPr lvl="1"/>
            <a:r>
              <a:rPr lang="en-US" dirty="0"/>
              <a:t>Parking and stable budget priorities</a:t>
            </a:r>
          </a:p>
          <a:p>
            <a:r>
              <a:rPr lang="en-US" dirty="0"/>
              <a:t>USNI Conference Center is superb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539054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0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751A-BADF-498B-9577-B089F0C41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44929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      AA &amp; F Survey Results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EE656-9031-4FAE-AB33-DBD52FE6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Attended pre-release brief on January 27, 2022</a:t>
            </a:r>
          </a:p>
          <a:p>
            <a:r>
              <a:rPr lang="en-US" dirty="0"/>
              <a:t>Delay in release is attributed to two factors</a:t>
            </a:r>
          </a:p>
          <a:p>
            <a:pPr lvl="1"/>
            <a:r>
              <a:rPr lang="en-US" dirty="0"/>
              <a:t>Third party contractor personnel issues (COVID and lack of expertise)</a:t>
            </a:r>
          </a:p>
          <a:p>
            <a:pPr lvl="1"/>
            <a:r>
              <a:rPr lang="en-US" dirty="0"/>
              <a:t>Desire to drill down and gain better understanding (weighted to compensate for class (decade) participation</a:t>
            </a:r>
          </a:p>
          <a:p>
            <a:pPr lvl="1"/>
            <a:r>
              <a:rPr lang="en-US" dirty="0"/>
              <a:t>70’s have 14% of AA members, but 26% of responses) (80’s were 17% member/18% response)</a:t>
            </a:r>
          </a:p>
          <a:p>
            <a:r>
              <a:rPr lang="en-US" dirty="0"/>
              <a:t>59K AA living grads, 53K members. Ours was the first class offered lifetime membership at graduations</a:t>
            </a:r>
          </a:p>
          <a:p>
            <a:r>
              <a:rPr lang="en-US" dirty="0"/>
              <a:t>Only 7-8K are involved in Chapters (one of the “improvement opportunities”)</a:t>
            </a:r>
          </a:p>
          <a:p>
            <a:r>
              <a:rPr lang="en-US" dirty="0"/>
              <a:t>Others include</a:t>
            </a:r>
          </a:p>
          <a:p>
            <a:pPr lvl="1"/>
            <a:r>
              <a:rPr lang="en-US" dirty="0"/>
              <a:t>Enhance career services (only 9% usage right now)</a:t>
            </a:r>
          </a:p>
          <a:p>
            <a:pPr lvl="1"/>
            <a:r>
              <a:rPr lang="en-US" dirty="0"/>
              <a:t>Enhance Alumni Mentoring Programs</a:t>
            </a:r>
          </a:p>
          <a:p>
            <a:pPr lvl="1"/>
            <a:r>
              <a:rPr lang="en-US" dirty="0"/>
              <a:t>Greater focus on engaging young alumni</a:t>
            </a:r>
          </a:p>
          <a:p>
            <a:pPr lvl="1"/>
            <a:r>
              <a:rPr lang="en-US" dirty="0"/>
              <a:t>Broaden and broadcast Shared Interests (it isn’t “special interests”)</a:t>
            </a:r>
          </a:p>
          <a:p>
            <a:r>
              <a:rPr lang="en-US" dirty="0"/>
              <a:t>The responses to open ended questions were all read, but present a challenge to extracting results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70E7AA-BEF9-4C4C-9A5B-47BCF663F11C}"/>
              </a:ext>
            </a:extLst>
          </p:cNvPr>
          <p:cNvSpPr/>
          <p:nvPr/>
        </p:nvSpPr>
        <p:spPr>
          <a:xfrm>
            <a:off x="838200" y="344557"/>
            <a:ext cx="10515600" cy="1351721"/>
          </a:xfrm>
          <a:prstGeom prst="rect">
            <a:avLst/>
          </a:prstGeom>
          <a:noFill/>
          <a:ln w="730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9C8B3-FC57-4294-BF56-3EA2383D15CF}"/>
              </a:ext>
            </a:extLst>
          </p:cNvPr>
          <p:cNvSpPr/>
          <p:nvPr/>
        </p:nvSpPr>
        <p:spPr>
          <a:xfrm>
            <a:off x="990600" y="492986"/>
            <a:ext cx="10515600" cy="1351721"/>
          </a:xfrm>
          <a:prstGeom prst="rect">
            <a:avLst/>
          </a:prstGeom>
          <a:noFill/>
          <a:ln w="730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34FCE04-F6FB-48F7-ADC7-42808D355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429" y="539054"/>
            <a:ext cx="1808971" cy="167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39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</TotalTime>
  <Words>1045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Bodoni MT Black</vt:lpstr>
      <vt:lpstr>Bookman Old Style</vt:lpstr>
      <vt:lpstr>Calibri</vt:lpstr>
      <vt:lpstr>Calibri Light</vt:lpstr>
      <vt:lpstr>Office Theme</vt:lpstr>
      <vt:lpstr>U.S. Naval Academy Class of 1980 Zoom Meeting</vt:lpstr>
      <vt:lpstr>Meeting Agenda</vt:lpstr>
      <vt:lpstr>      40 + 1 Reunion Recaps</vt:lpstr>
      <vt:lpstr>      Class Giving Report</vt:lpstr>
      <vt:lpstr>    Distinguished Graduate Ceremony &amp; Celebration</vt:lpstr>
      <vt:lpstr>      Naval Academy Foundation A &amp; SP Information</vt:lpstr>
      <vt:lpstr>      Council of Class Presidents Report</vt:lpstr>
      <vt:lpstr>      Council of Class Presidents Report</vt:lpstr>
      <vt:lpstr>      AA &amp; F Survey Results</vt:lpstr>
      <vt:lpstr>      Class Officer Next Steps</vt:lpstr>
      <vt:lpstr>OPEN MICROPHONE</vt:lpstr>
    </vt:vector>
  </TitlesOfParts>
  <Company>HPES NMCI 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Naval ACADEMY Class of 1980 Annual MeetinG</dc:title>
  <dc:creator>Verducci, Anthony John SES USN CNIC WASHINGTON DC (USA)</dc:creator>
  <cp:lastModifiedBy>Bill Personius</cp:lastModifiedBy>
  <cp:revision>32</cp:revision>
  <dcterms:created xsi:type="dcterms:W3CDTF">2021-10-20T13:11:52Z</dcterms:created>
  <dcterms:modified xsi:type="dcterms:W3CDTF">2022-02-23T01:43:19Z</dcterms:modified>
</cp:coreProperties>
</file>